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4"/>
  </p:sldMasterIdLst>
  <p:notesMasterIdLst>
    <p:notesMasterId r:id="rId133"/>
  </p:notesMasterIdLst>
  <p:sldIdLst>
    <p:sldId id="256" r:id="rId5"/>
    <p:sldId id="257" r:id="rId6"/>
    <p:sldId id="425" r:id="rId7"/>
    <p:sldId id="258" r:id="rId8"/>
    <p:sldId id="309" r:id="rId9"/>
    <p:sldId id="437" r:id="rId10"/>
    <p:sldId id="272" r:id="rId11"/>
    <p:sldId id="262" r:id="rId12"/>
    <p:sldId id="343" r:id="rId13"/>
    <p:sldId id="260" r:id="rId14"/>
    <p:sldId id="263" r:id="rId15"/>
    <p:sldId id="264" r:id="rId16"/>
    <p:sldId id="466" r:id="rId17"/>
    <p:sldId id="266" r:id="rId18"/>
    <p:sldId id="268" r:id="rId19"/>
    <p:sldId id="265" r:id="rId20"/>
    <p:sldId id="271" r:id="rId21"/>
    <p:sldId id="274" r:id="rId22"/>
    <p:sldId id="467" r:id="rId23"/>
    <p:sldId id="269" r:id="rId24"/>
    <p:sldId id="270" r:id="rId25"/>
    <p:sldId id="465" r:id="rId26"/>
    <p:sldId id="275" r:id="rId27"/>
    <p:sldId id="277" r:id="rId28"/>
    <p:sldId id="318" r:id="rId29"/>
    <p:sldId id="326" r:id="rId30"/>
    <p:sldId id="324" r:id="rId31"/>
    <p:sldId id="335" r:id="rId32"/>
    <p:sldId id="337" r:id="rId33"/>
    <p:sldId id="338" r:id="rId34"/>
    <p:sldId id="336" r:id="rId35"/>
    <p:sldId id="339" r:id="rId36"/>
    <p:sldId id="327" r:id="rId37"/>
    <p:sldId id="334" r:id="rId38"/>
    <p:sldId id="329" r:id="rId39"/>
    <p:sldId id="330" r:id="rId40"/>
    <p:sldId id="331" r:id="rId41"/>
    <p:sldId id="332" r:id="rId42"/>
    <p:sldId id="333" r:id="rId43"/>
    <p:sldId id="325" r:id="rId44"/>
    <p:sldId id="342" r:id="rId45"/>
    <p:sldId id="347" r:id="rId46"/>
    <p:sldId id="345" r:id="rId47"/>
    <p:sldId id="346" r:id="rId48"/>
    <p:sldId id="348" r:id="rId49"/>
    <p:sldId id="349" r:id="rId50"/>
    <p:sldId id="340" r:id="rId51"/>
    <p:sldId id="278" r:id="rId52"/>
    <p:sldId id="387" r:id="rId53"/>
    <p:sldId id="468" r:id="rId54"/>
    <p:sldId id="389" r:id="rId55"/>
    <p:sldId id="390" r:id="rId56"/>
    <p:sldId id="391" r:id="rId57"/>
    <p:sldId id="392" r:id="rId58"/>
    <p:sldId id="393" r:id="rId59"/>
    <p:sldId id="394" r:id="rId60"/>
    <p:sldId id="410" r:id="rId61"/>
    <p:sldId id="469" r:id="rId62"/>
    <p:sldId id="401" r:id="rId63"/>
    <p:sldId id="470" r:id="rId64"/>
    <p:sldId id="413" r:id="rId65"/>
    <p:sldId id="473" r:id="rId66"/>
    <p:sldId id="474" r:id="rId67"/>
    <p:sldId id="472" r:id="rId68"/>
    <p:sldId id="475" r:id="rId69"/>
    <p:sldId id="476" r:id="rId70"/>
    <p:sldId id="478" r:id="rId71"/>
    <p:sldId id="477" r:id="rId72"/>
    <p:sldId id="409" r:id="rId73"/>
    <p:sldId id="479" r:id="rId74"/>
    <p:sldId id="414" r:id="rId75"/>
    <p:sldId id="415" r:id="rId76"/>
    <p:sldId id="416" r:id="rId77"/>
    <p:sldId id="419" r:id="rId78"/>
    <p:sldId id="404" r:id="rId79"/>
    <p:sldId id="405" r:id="rId80"/>
    <p:sldId id="406" r:id="rId81"/>
    <p:sldId id="420" r:id="rId82"/>
    <p:sldId id="351" r:id="rId83"/>
    <p:sldId id="279" r:id="rId84"/>
    <p:sldId id="450" r:id="rId85"/>
    <p:sldId id="451" r:id="rId86"/>
    <p:sldId id="452" r:id="rId87"/>
    <p:sldId id="454" r:id="rId88"/>
    <p:sldId id="455" r:id="rId89"/>
    <p:sldId id="456" r:id="rId90"/>
    <p:sldId id="457" r:id="rId91"/>
    <p:sldId id="458" r:id="rId92"/>
    <p:sldId id="288" r:id="rId93"/>
    <p:sldId id="289" r:id="rId94"/>
    <p:sldId id="290" r:id="rId95"/>
    <p:sldId id="291" r:id="rId96"/>
    <p:sldId id="292" r:id="rId97"/>
    <p:sldId id="293" r:id="rId98"/>
    <p:sldId id="294" r:id="rId99"/>
    <p:sldId id="459" r:id="rId100"/>
    <p:sldId id="306" r:id="rId101"/>
    <p:sldId id="460" r:id="rId102"/>
    <p:sldId id="461" r:id="rId103"/>
    <p:sldId id="462" r:id="rId104"/>
    <p:sldId id="299" r:id="rId105"/>
    <p:sldId id="300" r:id="rId106"/>
    <p:sldId id="301" r:id="rId107"/>
    <p:sldId id="422" r:id="rId108"/>
    <p:sldId id="310" r:id="rId109"/>
    <p:sldId id="313" r:id="rId110"/>
    <p:sldId id="314" r:id="rId111"/>
    <p:sldId id="295" r:id="rId112"/>
    <p:sldId id="316" r:id="rId113"/>
    <p:sldId id="317" r:id="rId114"/>
    <p:sldId id="323" r:id="rId115"/>
    <p:sldId id="319" r:id="rId116"/>
    <p:sldId id="320" r:id="rId117"/>
    <p:sldId id="302" r:id="rId118"/>
    <p:sldId id="440" r:id="rId119"/>
    <p:sldId id="441" r:id="rId120"/>
    <p:sldId id="442" r:id="rId121"/>
    <p:sldId id="443" r:id="rId122"/>
    <p:sldId id="444" r:id="rId123"/>
    <p:sldId id="447" r:id="rId124"/>
    <p:sldId id="445" r:id="rId125"/>
    <p:sldId id="446" r:id="rId126"/>
    <p:sldId id="448" r:id="rId127"/>
    <p:sldId id="439" r:id="rId128"/>
    <p:sldId id="423" r:id="rId129"/>
    <p:sldId id="463" r:id="rId130"/>
    <p:sldId id="438" r:id="rId131"/>
    <p:sldId id="464" r:id="rId1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7B3868-6A15-FE40-96D6-0FB16A6B7E1A}">
          <p14:sldIdLst>
            <p14:sldId id="256"/>
            <p14:sldId id="257"/>
            <p14:sldId id="425"/>
            <p14:sldId id="258"/>
            <p14:sldId id="309"/>
            <p14:sldId id="437"/>
            <p14:sldId id="272"/>
            <p14:sldId id="262"/>
            <p14:sldId id="343"/>
            <p14:sldId id="260"/>
            <p14:sldId id="263"/>
            <p14:sldId id="264"/>
            <p14:sldId id="466"/>
            <p14:sldId id="266"/>
            <p14:sldId id="268"/>
            <p14:sldId id="265"/>
            <p14:sldId id="271"/>
            <p14:sldId id="274"/>
            <p14:sldId id="467"/>
            <p14:sldId id="269"/>
            <p14:sldId id="270"/>
            <p14:sldId id="465"/>
            <p14:sldId id="275"/>
            <p14:sldId id="277"/>
            <p14:sldId id="318"/>
            <p14:sldId id="326"/>
            <p14:sldId id="324"/>
            <p14:sldId id="335"/>
            <p14:sldId id="337"/>
            <p14:sldId id="338"/>
            <p14:sldId id="336"/>
            <p14:sldId id="339"/>
            <p14:sldId id="327"/>
            <p14:sldId id="334"/>
            <p14:sldId id="329"/>
            <p14:sldId id="330"/>
            <p14:sldId id="331"/>
            <p14:sldId id="332"/>
            <p14:sldId id="333"/>
            <p14:sldId id="325"/>
            <p14:sldId id="342"/>
            <p14:sldId id="347"/>
            <p14:sldId id="345"/>
            <p14:sldId id="346"/>
            <p14:sldId id="348"/>
            <p14:sldId id="349"/>
            <p14:sldId id="340"/>
            <p14:sldId id="278"/>
            <p14:sldId id="387"/>
            <p14:sldId id="468"/>
            <p14:sldId id="389"/>
            <p14:sldId id="390"/>
            <p14:sldId id="391"/>
            <p14:sldId id="392"/>
            <p14:sldId id="393"/>
            <p14:sldId id="394"/>
            <p14:sldId id="410"/>
            <p14:sldId id="469"/>
            <p14:sldId id="401"/>
            <p14:sldId id="470"/>
            <p14:sldId id="413"/>
            <p14:sldId id="473"/>
            <p14:sldId id="474"/>
            <p14:sldId id="472"/>
            <p14:sldId id="475"/>
            <p14:sldId id="476"/>
            <p14:sldId id="478"/>
            <p14:sldId id="477"/>
            <p14:sldId id="409"/>
            <p14:sldId id="479"/>
            <p14:sldId id="414"/>
            <p14:sldId id="415"/>
            <p14:sldId id="416"/>
            <p14:sldId id="419"/>
            <p14:sldId id="404"/>
            <p14:sldId id="405"/>
            <p14:sldId id="406"/>
            <p14:sldId id="420"/>
            <p14:sldId id="351"/>
            <p14:sldId id="27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288"/>
            <p14:sldId id="289"/>
            <p14:sldId id="290"/>
            <p14:sldId id="291"/>
            <p14:sldId id="292"/>
            <p14:sldId id="293"/>
            <p14:sldId id="294"/>
            <p14:sldId id="459"/>
            <p14:sldId id="306"/>
            <p14:sldId id="460"/>
            <p14:sldId id="461"/>
            <p14:sldId id="462"/>
            <p14:sldId id="299"/>
            <p14:sldId id="300"/>
            <p14:sldId id="301"/>
            <p14:sldId id="422"/>
            <p14:sldId id="310"/>
            <p14:sldId id="313"/>
            <p14:sldId id="314"/>
            <p14:sldId id="295"/>
            <p14:sldId id="316"/>
            <p14:sldId id="317"/>
            <p14:sldId id="323"/>
            <p14:sldId id="319"/>
            <p14:sldId id="320"/>
            <p14:sldId id="302"/>
            <p14:sldId id="440"/>
            <p14:sldId id="441"/>
            <p14:sldId id="442"/>
            <p14:sldId id="443"/>
            <p14:sldId id="444"/>
            <p14:sldId id="447"/>
            <p14:sldId id="445"/>
            <p14:sldId id="446"/>
            <p14:sldId id="448"/>
            <p14:sldId id="439"/>
            <p14:sldId id="423"/>
            <p14:sldId id="463"/>
            <p14:sldId id="438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0"/>
    <a:srgbClr val="F02446"/>
    <a:srgbClr val="45C4C4"/>
    <a:srgbClr val="08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19D06-5CA9-4050-4774-12C656BD28F2}" v="80" dt="2023-07-06T03:35:58.422"/>
    <p1510:client id="{9592BC0D-064A-4D50-E9A0-9857D1BA789B}" v="16" dt="2023-07-07T18:49:23.081"/>
    <p1510:client id="{F1BC89C5-33CB-8240-B4FF-CC71A956312E}" v="716" dt="2023-06-30T23:48:59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9"/>
    <p:restoredTop sz="86393"/>
  </p:normalViewPr>
  <p:slideViewPr>
    <p:cSldViewPr snapToGrid="0">
      <p:cViewPr varScale="1">
        <p:scale>
          <a:sx n="62" d="100"/>
          <a:sy n="62" d="100"/>
        </p:scale>
        <p:origin x="232" y="1368"/>
      </p:cViewPr>
      <p:guideLst/>
    </p:cSldViewPr>
  </p:slideViewPr>
  <p:outlineViewPr>
    <p:cViewPr>
      <p:scale>
        <a:sx n="33" d="100"/>
        <a:sy n="33" d="100"/>
      </p:scale>
      <p:origin x="0" y="-60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329692"/>
          <a:ext cx="4828172" cy="7528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Done any coding before?</a:t>
          </a:r>
        </a:p>
      </dsp:txBody>
      <dsp:txXfrm>
        <a:off x="36753" y="366445"/>
        <a:ext cx="4754666" cy="679389"/>
      </dsp:txXfrm>
    </dsp:sp>
    <dsp:sp modelId="{A13EE5BD-C2E3-E249-AE11-D8DB1BBB90D8}">
      <dsp:nvSpPr>
        <dsp:cNvPr id="0" name=""/>
        <dsp:cNvSpPr/>
      </dsp:nvSpPr>
      <dsp:spPr>
        <a:xfrm>
          <a:off x="0" y="1177627"/>
          <a:ext cx="4828172" cy="752895"/>
        </a:xfrm>
        <a:prstGeom prst="roundRect">
          <a:avLst/>
        </a:prstGeom>
        <a:solidFill>
          <a:schemeClr val="accent5">
            <a:hueOff val="1766471"/>
            <a:satOff val="5752"/>
            <a:lumOff val="2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Used R before?</a:t>
          </a:r>
        </a:p>
      </dsp:txBody>
      <dsp:txXfrm>
        <a:off x="36753" y="1214380"/>
        <a:ext cx="4754666" cy="679389"/>
      </dsp:txXfrm>
    </dsp:sp>
    <dsp:sp modelId="{F3EE2DA5-BAD8-8948-9D72-BC53DE6391E8}">
      <dsp:nvSpPr>
        <dsp:cNvPr id="0" name=""/>
        <dsp:cNvSpPr/>
      </dsp:nvSpPr>
      <dsp:spPr>
        <a:xfrm>
          <a:off x="0" y="2025562"/>
          <a:ext cx="4828172" cy="752895"/>
        </a:xfrm>
        <a:prstGeom prst="roundRect">
          <a:avLst/>
        </a:prstGeom>
        <a:solidFill>
          <a:schemeClr val="accent5">
            <a:hueOff val="3532942"/>
            <a:satOff val="11503"/>
            <a:lumOff val="4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Majored in?</a:t>
          </a:r>
        </a:p>
      </dsp:txBody>
      <dsp:txXfrm>
        <a:off x="36753" y="2062315"/>
        <a:ext cx="4754666" cy="679389"/>
      </dsp:txXfrm>
    </dsp:sp>
    <dsp:sp modelId="{2E6B7C4F-2F05-0F4B-B6E1-A4588166CFCF}">
      <dsp:nvSpPr>
        <dsp:cNvPr id="0" name=""/>
        <dsp:cNvSpPr/>
      </dsp:nvSpPr>
      <dsp:spPr>
        <a:xfrm>
          <a:off x="0" y="2873497"/>
          <a:ext cx="4828172" cy="752895"/>
        </a:xfrm>
        <a:prstGeom prst="roundRect">
          <a:avLst/>
        </a:prstGeom>
        <a:solidFill>
          <a:schemeClr val="accent5">
            <a:hueOff val="5299413"/>
            <a:satOff val="17255"/>
            <a:lumOff val="6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Love cats?</a:t>
          </a:r>
        </a:p>
      </dsp:txBody>
      <dsp:txXfrm>
        <a:off x="36753" y="2910250"/>
        <a:ext cx="4754666" cy="679389"/>
      </dsp:txXfrm>
    </dsp:sp>
    <dsp:sp modelId="{C6E2370E-8196-7F4E-B5C6-ABE25A546D88}">
      <dsp:nvSpPr>
        <dsp:cNvPr id="0" name=""/>
        <dsp:cNvSpPr/>
      </dsp:nvSpPr>
      <dsp:spPr>
        <a:xfrm>
          <a:off x="0" y="3721432"/>
          <a:ext cx="4828172" cy="752895"/>
        </a:xfrm>
        <a:prstGeom prst="roundRect">
          <a:avLst/>
        </a:prstGeom>
        <a:solidFill>
          <a:schemeClr val="accent5">
            <a:hueOff val="7065884"/>
            <a:satOff val="23006"/>
            <a:lumOff val="8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Feeling apprehensive?</a:t>
          </a:r>
        </a:p>
      </dsp:txBody>
      <dsp:txXfrm>
        <a:off x="36753" y="3758185"/>
        <a:ext cx="4754666" cy="679389"/>
      </dsp:txXfrm>
    </dsp:sp>
    <dsp:sp modelId="{56DE7B6C-1AF3-744E-8BC5-954EA1998F2A}">
      <dsp:nvSpPr>
        <dsp:cNvPr id="0" name=""/>
        <dsp:cNvSpPr/>
      </dsp:nvSpPr>
      <dsp:spPr>
        <a:xfrm>
          <a:off x="0" y="4569367"/>
          <a:ext cx="4828172" cy="752895"/>
        </a:xfrm>
        <a:prstGeom prst="round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Feeling confident?</a:t>
          </a:r>
        </a:p>
      </dsp:txBody>
      <dsp:txXfrm>
        <a:off x="36753" y="4606120"/>
        <a:ext cx="4754666" cy="679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RStudio is a programming language</a:t>
          </a:r>
        </a:p>
      </dsp:txBody>
      <dsp:txXfrm>
        <a:off x="25616" y="76480"/>
        <a:ext cx="9549968" cy="473513"/>
      </dsp:txXfrm>
    </dsp:sp>
    <dsp:sp modelId="{B836360E-BC8D-AC46-B7BE-6562B8A72732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1766471"/>
                <a:satOff val="5752"/>
                <a:lumOff val="2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766471"/>
                <a:satOff val="5752"/>
                <a:lumOff val="2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766471"/>
                <a:satOff val="5752"/>
                <a:lumOff val="2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kern="1200"/>
            <a:t>R and RStudio are the same program</a:t>
          </a:r>
        </a:p>
      </dsp:txBody>
      <dsp:txXfrm>
        <a:off x="25616" y="667465"/>
        <a:ext cx="9549968" cy="473513"/>
      </dsp:txXfrm>
    </dsp:sp>
    <dsp:sp modelId="{12CD2EF7-C010-B348-96E6-037E0A2FD60E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3532942"/>
                <a:satOff val="11503"/>
                <a:lumOff val="4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3532942"/>
                <a:satOff val="11503"/>
                <a:lumOff val="4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3532942"/>
                <a:satOff val="11503"/>
                <a:lumOff val="4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RStudio is an IDE</a:t>
          </a:r>
        </a:p>
      </dsp:txBody>
      <dsp:txXfrm>
        <a:off x="25616" y="1258450"/>
        <a:ext cx="9549968" cy="473513"/>
      </dsp:txXfrm>
    </dsp:sp>
    <dsp:sp modelId="{8109B17E-3696-7343-AC84-3D4F8EB04C04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5299413"/>
                <a:satOff val="17255"/>
                <a:lumOff val="6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5299413"/>
                <a:satOff val="17255"/>
                <a:lumOff val="6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5299413"/>
                <a:satOff val="17255"/>
                <a:lumOff val="6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RStudio is a GUI</a:t>
          </a:r>
        </a:p>
      </dsp:txBody>
      <dsp:txXfrm>
        <a:off x="25616" y="1849436"/>
        <a:ext cx="9549968" cy="473513"/>
      </dsp:txXfrm>
    </dsp:sp>
    <dsp:sp modelId="{5D35D7B8-2FD5-1246-A4B3-802B4D38D988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7065884"/>
                <a:satOff val="23006"/>
                <a:lumOff val="8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7065884"/>
                <a:satOff val="23006"/>
                <a:lumOff val="8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7065884"/>
                <a:satOff val="23006"/>
                <a:lumOff val="8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kern="1200"/>
            <a:t>R automatically makes our code reproducible</a:t>
          </a:r>
        </a:p>
      </dsp:txBody>
      <dsp:txXfrm>
        <a:off x="25616" y="2440421"/>
        <a:ext cx="9549968" cy="473513"/>
      </dsp:txXfrm>
    </dsp:sp>
    <dsp:sp modelId="{71E65F76-A4DF-2141-A18C-76D0B5413511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F: </a:t>
          </a:r>
          <a:r>
            <a:rPr lang="en-US" sz="2300" kern="1200" dirty="0"/>
            <a:t>All R commands have to run through the R console</a:t>
          </a:r>
        </a:p>
      </dsp:txBody>
      <dsp:txXfrm>
        <a:off x="25616" y="3031406"/>
        <a:ext cx="9549968" cy="473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5FAE4-C071-0046-8194-56F552A7C42D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3C950-DBC6-CB49-AA32-9FA15D68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5bfac3766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5bfac3766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5bfac3766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5bfac3766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bfac376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bfac3766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bfac3766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bfac3766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that exist inside the function -- can have the same name as your variables -- it's OK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bfac376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bfac376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bfac376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bfac376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32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009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927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028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006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0429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1286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58380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7163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4352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8422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46591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767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80674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78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479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2923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086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bfac3766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bfac3766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5bfac3766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5bfac3766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bfac3766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5bfac3766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593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513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0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4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87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7654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658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093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731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rstudio.com/2020/05/27/rstudio-1-3-release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reepngimg.com/png/30748-dexters-laboratory-clipart" TargetMode="Externa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C7100-D33D-6A6F-4834-45D5071AE1CF}"/>
              </a:ext>
            </a:extLst>
          </p:cNvPr>
          <p:cNvSpPr/>
          <p:nvPr/>
        </p:nvSpPr>
        <p:spPr>
          <a:xfrm>
            <a:off x="11814" y="0"/>
            <a:ext cx="12180185" cy="2658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" y="532387"/>
            <a:ext cx="12117124" cy="10053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R Programming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8417" y="3015665"/>
            <a:ext cx="9635165" cy="22135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i="1" dirty="0">
              <a:ea typeface="Calibri"/>
              <a:cs typeface="Calibri"/>
            </a:endParaRPr>
          </a:p>
          <a:p>
            <a:r>
              <a:rPr lang="en-US" sz="2200" i="1" dirty="0">
                <a:ea typeface="Calibri"/>
                <a:cs typeface="Calibri"/>
              </a:rPr>
              <a:t>You should have R &amp; RStudio installed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https://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sites.northwestern.edu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researchcomputing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/resources/r-and-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rstudio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</a:p>
          <a:p>
            <a:endParaRPr lang="en-US" sz="2200" dirty="0">
              <a:ea typeface="Calibri"/>
              <a:cs typeface="Calibri"/>
            </a:endParaRPr>
          </a:p>
          <a:p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highlight>
                  <a:srgbClr val="00FF00"/>
                </a:highlight>
                <a:ea typeface="Calibri"/>
                <a:cs typeface="Calibri"/>
              </a:rPr>
              <a:t>Download materials from:</a:t>
            </a:r>
          </a:p>
          <a:p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https://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github.com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nuitrcs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/R-programming-concepts-Chicago-2023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785B9D-7BD2-2183-4FF9-A6AD70B5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6" y="6039892"/>
            <a:ext cx="6246037" cy="81791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61A2846-1A8E-19EB-FBF9-3AA304C7887C}"/>
              </a:ext>
            </a:extLst>
          </p:cNvPr>
          <p:cNvSpPr txBox="1">
            <a:spLocks/>
          </p:cNvSpPr>
          <p:nvPr/>
        </p:nvSpPr>
        <p:spPr>
          <a:xfrm>
            <a:off x="1479566" y="1778065"/>
            <a:ext cx="9144000" cy="639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Sep 13-14, 2023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CC5-DE1A-7C08-7F36-39240DEE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Programming Languages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0E6A-5B45-1A1A-0D8D-43693C5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A system for giving instructions to a computer (writing code)</a:t>
            </a:r>
            <a:endParaRPr lang="en-US" sz="2800" dirty="0"/>
          </a:p>
          <a:p>
            <a:pPr lvl="1"/>
            <a:r>
              <a:rPr lang="en-US" sz="2800" dirty="0"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098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But what is the Working Directory for R?</a:t>
            </a:r>
            <a:endParaRPr/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  <a:endParaRPr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/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/>
              <a:t>Let’s go to R for a minute…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roup 97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7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81" name="Rectangle 98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8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985" name="Rectangle 98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2677029" y="2251779"/>
            <a:ext cx="8040589" cy="211019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6200" cap="all" dirty="0"/>
              <a:t>Why not just use absolute paths?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Store Project Files Together</a:t>
            </a:r>
            <a:endParaRPr/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script5.R</a:t>
            </a:r>
          </a:p>
        </p:txBody>
      </p:sp>
    </p:spTree>
    <p:extLst>
      <p:ext uri="{BB962C8B-B14F-4D97-AF65-F5344CB8AC3E}">
        <p14:creationId xmlns:p14="http://schemas.microsoft.com/office/powerpoint/2010/main" val="30640923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Working with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Reading and writing</a:t>
            </a:r>
          </a:p>
        </p:txBody>
      </p:sp>
    </p:spTree>
    <p:extLst>
      <p:ext uri="{BB962C8B-B14F-4D97-AF65-F5344CB8AC3E}">
        <p14:creationId xmlns:p14="http://schemas.microsoft.com/office/powerpoint/2010/main" val="259504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Plain Text Files</a:t>
            </a:r>
            <a:endParaRPr sz="4400" dirty="0"/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059600" y="1951400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Also plain text: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Data files: XML, JSON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453833" y="198600"/>
            <a:ext cx="4521200" cy="13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Plain Text Editors</a:t>
            </a:r>
            <a:endParaRPr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dirty="0"/>
              <a:t>RStudio lets you write (or open) plain text files (so do other IDEs)</a:t>
            </a:r>
            <a:endParaRPr sz="3200" dirty="0"/>
          </a:p>
          <a:p>
            <a:pPr marL="0" indent="0">
              <a:spcBef>
                <a:spcPts val="2133"/>
              </a:spcBef>
              <a:buNone/>
            </a:pPr>
            <a:endParaRPr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" sz="32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Either: Sublime Text </a:t>
            </a:r>
            <a:endParaRPr lang="en-US"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3200" dirty="0"/>
              <a:t>Usually avoid built-in options: Notepad, TextEdit, WordPad</a:t>
            </a:r>
            <a:endParaRPr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Console/Terminal/Shell/Command Line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i="1" dirty="0">
                <a:ea typeface="Calibri" panose="020F0502020204030204"/>
                <a:cs typeface="Calibri" panose="020F0502020204030204"/>
              </a:rPr>
              <a:t>commands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one </a:t>
            </a:r>
            <a:r>
              <a:rPr lang="en-US" i="1" dirty="0">
                <a:ea typeface="Calibri" panose="020F0502020204030204"/>
                <a:cs typeface="Calibri" panose="020F0502020204030204"/>
              </a:rPr>
              <a:t>line</a:t>
            </a:r>
            <a:r>
              <a:rPr lang="en-US" dirty="0"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dirty="0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zsh</a:t>
            </a:r>
            <a:r>
              <a:rPr lang="en-US" dirty="0"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others)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4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440" y="1856743"/>
            <a:ext cx="8887191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dirty="0">
                <a:solidFill>
                  <a:schemeClr val="bg2"/>
                </a:solidFill>
              </a:rPr>
              <a:t>R Markdown/</a:t>
            </a:r>
            <a:r>
              <a:rPr lang="en-US" sz="6700" dirty="0" err="1">
                <a:solidFill>
                  <a:schemeClr val="bg2"/>
                </a:solidFill>
              </a:rPr>
              <a:t>QuaRTo</a:t>
            </a:r>
            <a:endParaRPr lang="en-US" sz="6700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b="1" dirty="0">
                <a:solidFill>
                  <a:schemeClr val="bg2"/>
                </a:solidFill>
              </a:rPr>
              <a:t>Back to RStudio...</a:t>
            </a:r>
          </a:p>
        </p:txBody>
      </p:sp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Rectangles of Data</a:t>
            </a:r>
          </a:p>
        </p:txBody>
      </p:sp>
    </p:spTree>
    <p:extLst>
      <p:ext uri="{BB962C8B-B14F-4D97-AF65-F5344CB8AC3E}">
        <p14:creationId xmlns:p14="http://schemas.microsoft.com/office/powerpoint/2010/main" val="29018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Rectangles of Data</a:t>
            </a:r>
            <a:endParaRPr sz="4400" dirty="0"/>
          </a:p>
        </p:txBody>
      </p:sp>
      <p:pic>
        <p:nvPicPr>
          <p:cNvPr id="1064" name="Google Shape;10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61" y="2174538"/>
            <a:ext cx="10267795" cy="3208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Rows: Observations</a:t>
            </a:r>
            <a:endParaRPr sz="4400" dirty="0"/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A799C-B34E-FABB-2213-9CAD7760FF2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Columns: Variables</a:t>
            </a:r>
            <a:endParaRPr sz="4400" dirty="0"/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3D12E-A7D3-1AA7-F548-9E7846D10A22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Console/Terminal/Shell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045" y="1826258"/>
            <a:ext cx="9601200" cy="35814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MacOS: 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Applications &gt; Terminal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In RStudio, "Terminal" tab (we'll see this later)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Language-specific consoles (like R)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Windows: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Windows Console or Command Prompt (Start button, search for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cmd</a:t>
            </a:r>
            <a:r>
              <a:rPr lang="en-US" dirty="0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PowerShell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Language-specific consoles (like R)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76421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– returns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>
                <a:solidFill>
                  <a:schemeClr val="bg2"/>
                </a:solidFill>
              </a:rPr>
              <a:t>Open script6.R</a:t>
            </a:r>
          </a:p>
        </p:txBody>
      </p:sp>
    </p:spTree>
    <p:extLst>
      <p:ext uri="{BB962C8B-B14F-4D97-AF65-F5344CB8AC3E}">
        <p14:creationId xmlns:p14="http://schemas.microsoft.com/office/powerpoint/2010/main" val="19651172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Organizing coding projects..</a:t>
            </a:r>
          </a:p>
        </p:txBody>
      </p:sp>
    </p:spTree>
    <p:extLst>
      <p:ext uri="{BB962C8B-B14F-4D97-AF65-F5344CB8AC3E}">
        <p14:creationId xmlns:p14="http://schemas.microsoft.com/office/powerpoint/2010/main" val="13742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solidFill>
                  <a:srgbClr val="F02446"/>
                </a:solidFill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1130432" y="2760850"/>
            <a:ext cx="1769165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Raw Data File</a:t>
            </a:r>
            <a:endParaRPr lang="en-US" dirty="0"/>
          </a:p>
          <a:p>
            <a:pPr algn="ctr"/>
            <a:r>
              <a:rPr lang="en-US" b="1" i="1" dirty="0" err="1"/>
              <a:t>raw_data.csv</a:t>
            </a:r>
            <a:endParaRPr lang="en-US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662288" y="2760850"/>
            <a:ext cx="1931551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Cleaned Data</a:t>
            </a:r>
            <a:endParaRPr lang="en-US" dirty="0"/>
          </a:p>
          <a:p>
            <a:pPr algn="ctr"/>
            <a:r>
              <a:rPr lang="en-US" b="1" i="1" dirty="0" err="1"/>
              <a:t>clean_data.csv</a:t>
            </a:r>
            <a:endParaRPr lang="en-US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2962118" y="3227989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3103321" y="3626068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Cleaning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cleaning.R</a:t>
            </a:r>
            <a:endParaRPr lang="en-US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6859673" y="3614201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Analysis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analysis.R</a:t>
            </a:r>
            <a:endParaRPr lang="en-US" i="1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6F4576F-0F11-335E-ED7F-E0D56B0D0199}"/>
              </a:ext>
            </a:extLst>
          </p:cNvPr>
          <p:cNvSpPr/>
          <p:nvPr/>
        </p:nvSpPr>
        <p:spPr>
          <a:xfrm>
            <a:off x="6718880" y="3191797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08" y="2528667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5229" y="3592086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6261" y="4656537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523608" y="2128642"/>
            <a:ext cx="1797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9705018" y="2947711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9757724" y="396766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9757724" y="4931779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180092" y="2129920"/>
            <a:ext cx="1594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893485" y="5404191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Code script(s)</a:t>
            </a:r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441349" y="1660997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37" y="54814"/>
            <a:ext cx="4372619" cy="67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6298010" y="4333009"/>
            <a:ext cx="5268177" cy="108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</a:rPr>
              <a:t>Let’s open the Terminal…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2" y="643466"/>
            <a:ext cx="85380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35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IDE: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Integrated Development Environment </a:t>
            </a:r>
            <a:r>
              <a:rPr lang="en-US" dirty="0">
                <a:ea typeface="Calibri"/>
                <a:cs typeface="Calibri"/>
              </a:rPr>
              <a:t>(e.g. RStudio)</a:t>
            </a:r>
            <a:r>
              <a:rPr lang="en-US" b="1" dirty="0">
                <a:ea typeface="Calibri"/>
                <a:cs typeface="Calibri"/>
              </a:rPr>
              <a:t>: </a:t>
            </a:r>
            <a:r>
              <a:rPr lang="en-US" dirty="0">
                <a:ea typeface="Calibri"/>
                <a:cs typeface="Calibri"/>
              </a:rPr>
              <a:t>A GUI that helps make writing computer programs easier and interfaces with an interpreter or compiler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General terminal window for your system</a:t>
            </a: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54F41B-9BAC-A58F-9293-20EF5EA6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4" y="2543588"/>
            <a:ext cx="1231900" cy="12573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3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77A3-5B69-57A2-6C0F-FE24ECEC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28" y="2543588"/>
            <a:ext cx="1231900" cy="1257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A36719-33DF-889B-A482-6596AB6E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5C11E-B35B-F187-0DE6-9925BE667228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D9632-D0BD-F2C1-96C2-46DAE182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378" y="640080"/>
            <a:ext cx="7912243" cy="5894618"/>
          </a:xfrm>
          <a:prstGeom prst="rect">
            <a:avLst/>
          </a:prstGeom>
        </p:spPr>
      </p:pic>
      <p:sp>
        <p:nvSpPr>
          <p:cNvPr id="24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/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54CE-BB8A-1257-6597-A8D10A51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66" y="522248"/>
            <a:ext cx="10203366" cy="1485900"/>
          </a:xfrm>
        </p:spPr>
        <p:txBody>
          <a:bodyPr>
            <a:normAutofit/>
          </a:bodyPr>
          <a:lstStyle/>
          <a:p>
            <a:r>
              <a:rPr lang="en-US" b="1" dirty="0">
                <a:ea typeface="Calibri Light"/>
                <a:cs typeface="Calibri Light"/>
              </a:rPr>
              <a:t>Research Computing and Data Services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8222-F22C-310D-86A3-0AE2AC73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663" y="1683253"/>
            <a:ext cx="779284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Ritika </a:t>
            </a:r>
            <a:r>
              <a:rPr lang="en-US" sz="3200" dirty="0" err="1">
                <a:ea typeface="Calibri"/>
                <a:cs typeface="Calibri"/>
              </a:rPr>
              <a:t>Giri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Christina </a:t>
            </a:r>
            <a:r>
              <a:rPr lang="en-US" sz="3200" dirty="0" err="1">
                <a:ea typeface="Calibri"/>
                <a:cs typeface="Calibri"/>
              </a:rPr>
              <a:t>Maimone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 err="1">
                <a:ea typeface="Calibri"/>
                <a:cs typeface="Calibri"/>
              </a:rPr>
              <a:t>efrén</a:t>
            </a:r>
            <a:r>
              <a:rPr lang="en-US" sz="3200" dirty="0">
                <a:ea typeface="Calibri"/>
                <a:cs typeface="Calibri"/>
              </a:rPr>
              <a:t> </a:t>
            </a:r>
            <a:r>
              <a:rPr lang="en-US" sz="3200" dirty="0" err="1">
                <a:ea typeface="Calibri"/>
                <a:cs typeface="Calibri"/>
              </a:rPr>
              <a:t>cruz</a:t>
            </a:r>
            <a:r>
              <a:rPr lang="en-US" sz="3200" dirty="0">
                <a:ea typeface="Calibri"/>
                <a:cs typeface="Calibri"/>
              </a:rPr>
              <a:t> </a:t>
            </a:r>
            <a:r>
              <a:rPr lang="en-US" sz="3200" dirty="0" err="1">
                <a:ea typeface="Calibri"/>
                <a:cs typeface="Calibri"/>
              </a:rPr>
              <a:t>cortés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i="1" dirty="0">
                <a:ea typeface="Calibri"/>
                <a:cs typeface="Calibri"/>
              </a:rPr>
              <a:t>We're here to help after the workshops!</a:t>
            </a:r>
            <a:endParaRPr lang="en-US" sz="4000" i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 dirty="0" err="1">
                <a:highlight>
                  <a:srgbClr val="45C4C4"/>
                </a:highlight>
                <a:ea typeface="Calibri"/>
                <a:cs typeface="Calibri"/>
              </a:rPr>
              <a:t>bit.ly</a:t>
            </a:r>
            <a:r>
              <a:rPr lang="en-US" sz="4000" b="1" dirty="0">
                <a:highlight>
                  <a:srgbClr val="45C4C4"/>
                </a:highlight>
                <a:ea typeface="Calibri"/>
                <a:cs typeface="Calibri"/>
              </a:rPr>
              <a:t>/</a:t>
            </a:r>
            <a:r>
              <a:rPr lang="en-US" sz="4000" b="1" dirty="0" err="1">
                <a:highlight>
                  <a:srgbClr val="45C4C4"/>
                </a:highlight>
                <a:ea typeface="Calibri"/>
                <a:cs typeface="Calibri"/>
              </a:rPr>
              <a:t>rcdsconsult</a:t>
            </a:r>
            <a:endParaRPr lang="en-US" sz="4000" b="1" dirty="0">
              <a:highlight>
                <a:srgbClr val="45C4C4"/>
              </a:highlight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85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CDA5809-5664-4520-ADC8-6959936A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9" name="Freeform 6">
            <a:extLst>
              <a:ext uri="{FF2B5EF4-FFF2-40B4-BE49-F238E27FC236}">
                <a16:creationId xmlns:a16="http://schemas.microsoft.com/office/drawing/2014/main" id="{D4C54414-6E76-4C63-9BDF-ED19F3B33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739" y="1765310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D6E63-BA77-8C62-3006-075E6F50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01741" y="4537311"/>
            <a:ext cx="560790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300" dirty="0">
                <a:solidFill>
                  <a:srgbClr val="EFEDE3"/>
                </a:solidFill>
              </a:rPr>
              <a:t>Some buttons and menus write R code for us…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68B7D-3A41-4ACD-32FD-7FBF795C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284" y="1358262"/>
            <a:ext cx="79505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keep a full record of everything we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have to write down instructions like: </a:t>
            </a:r>
          </a:p>
          <a:p>
            <a:pPr marL="0" indent="0">
              <a:buNone/>
            </a:pPr>
            <a:r>
              <a:rPr lang="en-US" i="1" dirty="0"/>
              <a:t>open this menu, pick this option, check the third button, etc.</a:t>
            </a:r>
          </a:p>
          <a:p>
            <a:pPr marL="0" indent="0">
              <a:buNone/>
            </a:pPr>
            <a:r>
              <a:rPr lang="en-US" dirty="0"/>
              <a:t>where the steps might vary with software version, operating system,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3924E9-B90F-33E2-DDC0-D2D4F5CE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14" y="329069"/>
            <a:ext cx="2832624" cy="819331"/>
          </a:xfrm>
        </p:spPr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YAY!</a:t>
            </a:r>
            <a:endParaRPr lang="en-US" dirty="0"/>
          </a:p>
        </p:txBody>
      </p:sp>
      <p:pic>
        <p:nvPicPr>
          <p:cNvPr id="21" name="Picture 20" descr="Cartoon of a child&#10;&#10;Description automatically generated">
            <a:extLst>
              <a:ext uri="{FF2B5EF4-FFF2-40B4-BE49-F238E27FC236}">
                <a16:creationId xmlns:a16="http://schemas.microsoft.com/office/drawing/2014/main" id="{CEBD74D2-BFC2-2A0C-B97B-D6F598B7B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68B7D-3A41-4ACD-32FD-7FBF795C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284" y="1358262"/>
            <a:ext cx="795051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keep a full record of everything we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have to write down instructions like: </a:t>
            </a:r>
          </a:p>
          <a:p>
            <a:pPr marL="0" indent="0">
              <a:buNone/>
            </a:pPr>
            <a:r>
              <a:rPr lang="en-US" i="1" dirty="0"/>
              <a:t>open this menu, pick this option, check the third button, etc.</a:t>
            </a:r>
          </a:p>
          <a:p>
            <a:pPr marL="0" indent="0">
              <a:buNone/>
            </a:pPr>
            <a:r>
              <a:rPr lang="en-US" dirty="0"/>
              <a:t>where the steps might vary with software version, operating system,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02446"/>
                </a:solidFill>
              </a:rPr>
              <a:t>Means we </a:t>
            </a:r>
            <a:r>
              <a:rPr lang="en-US" i="1" dirty="0">
                <a:solidFill>
                  <a:srgbClr val="F02446"/>
                </a:solidFill>
              </a:rPr>
              <a:t>can</a:t>
            </a:r>
            <a:r>
              <a:rPr lang="en-US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02446"/>
                </a:solidFill>
              </a:rPr>
              <a:t>		      Does not mean that this happens automatically!</a:t>
            </a:r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295B992D-C006-8FB6-2884-3862BB36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5725" y="4338492"/>
            <a:ext cx="415728" cy="415728"/>
          </a:xfrm>
          <a:prstGeom prst="rect">
            <a:avLst/>
          </a:prstGeom>
        </p:spPr>
      </p:pic>
      <p:pic>
        <p:nvPicPr>
          <p:cNvPr id="18" name="Picture 17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6B3584A5-7F85-DF5E-8C8C-DC5C39A47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79610" y="3835878"/>
            <a:ext cx="3378046" cy="2693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BDCED-6585-B4AF-7D2F-E9FB91089C0B}"/>
              </a:ext>
            </a:extLst>
          </p:cNvPr>
          <p:cNvSpPr txBox="1">
            <a:spLocks/>
          </p:cNvSpPr>
          <p:nvPr/>
        </p:nvSpPr>
        <p:spPr>
          <a:xfrm>
            <a:off x="3184314" y="329069"/>
            <a:ext cx="2832624" cy="819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a typeface="Calibri Light"/>
                <a:cs typeface="Calibri Light"/>
              </a:rPr>
              <a:t>YAY!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573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20999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56216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dirty="0"/>
              <a:t>&gt; Press enter at the end of a line to run the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the file </a:t>
            </a:r>
            <a:r>
              <a:rPr lang="en-US" dirty="0">
                <a:solidFill>
                  <a:srgbClr val="F02446"/>
                </a:solidFill>
                <a:cs typeface="Courier New" panose="02070309020205020404" pitchFamily="49" charset="0"/>
              </a:rPr>
              <a:t>script1.R</a:t>
            </a:r>
            <a:r>
              <a:rPr lang="en-US" dirty="0"/>
              <a:t> in RStudio</a:t>
            </a:r>
          </a:p>
          <a:p>
            <a:pPr marL="0" indent="0">
              <a:buNone/>
            </a:pPr>
            <a:r>
              <a:rPr lang="en-US" dirty="0"/>
              <a:t>	File menu &gt; Open File…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marL="914400" lvl="2" indent="0">
              <a:buNone/>
            </a:pPr>
            <a:r>
              <a:rPr lang="en-US" sz="2000" dirty="0"/>
              <a:t>Navigate to the file in the bottom right Files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/>
              <a:t>Data Types &amp; 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Head back to RStudio...script2.R</a:t>
            </a:r>
          </a:p>
        </p:txBody>
      </p:sp>
    </p:spTree>
    <p:extLst>
      <p:ext uri="{BB962C8B-B14F-4D97-AF65-F5344CB8AC3E}">
        <p14:creationId xmlns:p14="http://schemas.microsoft.com/office/powerpoint/2010/main" val="2588298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DF68D-94E3-309A-8310-EC150889E707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766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549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64988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55D9-B6D5-FBF4-F4A5-A3CC9365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0C63-E0D3-4D05-25CE-2850CD7B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BYOD = Bring Your Own Data</a:t>
            </a:r>
          </a:p>
          <a:p>
            <a:r>
              <a:rPr lang="en-US" dirty="0">
                <a:cs typeface="Calibri"/>
              </a:rPr>
              <a:t>Small working groups, meet weekly for 8 weeks</a:t>
            </a:r>
          </a:p>
          <a:p>
            <a:r>
              <a:rPr lang="en-US" dirty="0">
                <a:ea typeface="+mn-lt"/>
                <a:cs typeface="+mn-lt"/>
              </a:rPr>
              <a:t>https://</a:t>
            </a:r>
            <a:r>
              <a:rPr lang="en-US" dirty="0" err="1">
                <a:ea typeface="+mn-lt"/>
                <a:cs typeface="+mn-lt"/>
              </a:rPr>
              <a:t>sites.northwestern.edu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researchcomputing</a:t>
            </a:r>
            <a:r>
              <a:rPr lang="en-US" dirty="0">
                <a:ea typeface="+mn-lt"/>
                <a:cs typeface="+mn-lt"/>
              </a:rPr>
              <a:t>/events-and-programs/</a:t>
            </a:r>
            <a:r>
              <a:rPr lang="en-US" dirty="0" err="1">
                <a:ea typeface="+mn-lt"/>
                <a:cs typeface="+mn-lt"/>
              </a:rPr>
              <a:t>byod</a:t>
            </a:r>
            <a:r>
              <a:rPr lang="en-US" dirty="0">
                <a:ea typeface="+mn-lt"/>
                <a:cs typeface="+mn-lt"/>
              </a:rPr>
              <a:t>/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74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734045" y="1365813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46695" y="2385336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096000" y="-8681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 =  3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 3</a:t>
            </a:r>
            <a:endParaRPr sz="4800" b="1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57570" y="1299867"/>
            <a:ext cx="4806497" cy="5083900"/>
            <a:chOff x="568177" y="974900"/>
            <a:chExt cx="3604873" cy="3812925"/>
          </a:xfrm>
        </p:grpSpPr>
        <p:sp>
          <p:nvSpPr>
            <p:cNvPr id="1240" name="Google Shape;1240;p85"/>
            <p:cNvSpPr/>
            <p:nvPr/>
          </p:nvSpPr>
          <p:spPr>
            <a:xfrm>
              <a:off x="34020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1" name="Google Shape;1241;p85"/>
            <p:cNvCxnSpPr>
              <a:stCxn id="1240" idx="4"/>
            </p:cNvCxnSpPr>
            <p:nvPr/>
          </p:nvCxnSpPr>
          <p:spPr>
            <a:xfrm flipH="1">
              <a:off x="2532650" y="2936000"/>
              <a:ext cx="1254900" cy="818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18433" y="1299867"/>
            <a:ext cx="2656400" cy="5106767"/>
            <a:chOff x="3538825" y="974900"/>
            <a:chExt cx="1992300" cy="3830075"/>
          </a:xfrm>
        </p:grpSpPr>
        <p:sp>
          <p:nvSpPr>
            <p:cNvPr id="1244" name="Google Shape;1244;p85"/>
            <p:cNvSpPr/>
            <p:nvPr/>
          </p:nvSpPr>
          <p:spPr>
            <a:xfrm>
              <a:off x="41775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stCxn id="1244" idx="4"/>
            </p:cNvCxnSpPr>
            <p:nvPr/>
          </p:nvCxnSpPr>
          <p:spPr>
            <a:xfrm>
              <a:off x="4563050" y="2936000"/>
              <a:ext cx="2100" cy="73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424567"/>
            <a:ext cx="4843933" cy="4880467"/>
            <a:chOff x="5163675" y="1068425"/>
            <a:chExt cx="3632950" cy="3660350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068425"/>
              <a:ext cx="6051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stCxn id="1248" idx="5"/>
            </p:cNvCxnSpPr>
            <p:nvPr/>
          </p:nvCxnSpPr>
          <p:spPr>
            <a:xfrm>
              <a:off x="5680160" y="2742329"/>
              <a:ext cx="976200" cy="85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&lt;- is preferred in R</a:t>
            </a:r>
            <a:endParaRPr sz="4800" b="1"/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Variables</a:t>
            </a:r>
            <a:endParaRPr/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/>
              <a:t>x &lt;- 3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&lt;- 7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What are we doing today?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D46F-3EF2-CEA6-D584-57AD1922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38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Getting to know R and RStudio</a:t>
            </a:r>
          </a:p>
          <a:p>
            <a:r>
              <a:rPr lang="en-US">
                <a:ea typeface="Calibri"/>
                <a:cs typeface="Calibri"/>
              </a:rPr>
              <a:t>Learning concepts that you need for R (that also apply to other programming languages) </a:t>
            </a:r>
          </a:p>
          <a:p>
            <a:endParaRPr lang="en-US">
              <a:ea typeface="Calibri"/>
              <a:cs typeface="Calibri"/>
            </a:endParaRPr>
          </a:p>
          <a:p>
            <a:pPr marL="457200" lvl="1" indent="-45720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Vectors and Lists</a:t>
            </a:r>
          </a:p>
        </p:txBody>
      </p:sp>
    </p:spTree>
    <p:extLst>
      <p:ext uri="{BB962C8B-B14F-4D97-AF65-F5344CB8AC3E}">
        <p14:creationId xmlns:p14="http://schemas.microsoft.com/office/powerpoint/2010/main" val="32805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 </a:t>
            </a:r>
            <a:r>
              <a:rPr lang="en-US" b="1" u="sng">
                <a:solidFill>
                  <a:srgbClr val="FF0000"/>
                </a:solidFill>
              </a:rPr>
              <a:t>c</a:t>
            </a:r>
            <a:r>
              <a:rPr lang="en-US"/>
              <a:t>ombine them with </a:t>
            </a:r>
            <a:r>
              <a:rPr lang="en-US" b="1">
                <a:solidFill>
                  <a:srgbClr val="FF0000"/>
                </a:solidFill>
              </a:rPr>
              <a:t>c() </a:t>
            </a:r>
            <a:r>
              <a:rPr lang="en-US"/>
              <a:t>into a vector 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Vectors may be called arrays or lists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800"/>
              <a:t>c(2, 4, 7, 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Indices in R start with 1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algn="ctr"/>
            <a:endParaRPr lang="en-US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0C7E7-E82C-49DF-704E-F2D12FCA8BED}"/>
              </a:ext>
            </a:extLst>
          </p:cNvPr>
          <p:cNvSpPr txBox="1"/>
          <p:nvPr/>
        </p:nvSpPr>
        <p:spPr>
          <a:xfrm>
            <a:off x="5526156" y="2206487"/>
            <a:ext cx="290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1    2    3    4</a:t>
            </a:r>
          </a:p>
        </p:txBody>
      </p:sp>
    </p:spTree>
    <p:extLst>
      <p:ext uri="{BB962C8B-B14F-4D97-AF65-F5344CB8AC3E}">
        <p14:creationId xmlns:p14="http://schemas.microsoft.com/office/powerpoint/2010/main" val="2601174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Indices in R start with 1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x &lt;- c(2, 4, 7, 8)</a:t>
            </a:r>
          </a:p>
          <a:p>
            <a:pPr algn="ctr"/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x[1] is 2</a:t>
            </a:r>
          </a:p>
          <a:p>
            <a:pPr marL="0" indent="0" algn="ctr">
              <a:buNone/>
            </a:pPr>
            <a:r>
              <a:rPr lang="en-US" sz="4800" dirty="0"/>
              <a:t>x[2] is 4</a:t>
            </a:r>
          </a:p>
        </p:txBody>
      </p:sp>
      <p:grpSp>
        <p:nvGrpSpPr>
          <p:cNvPr id="4" name="Google Shape;1239;p85">
            <a:extLst>
              <a:ext uri="{FF2B5EF4-FFF2-40B4-BE49-F238E27FC236}">
                <a16:creationId xmlns:a16="http://schemas.microsoft.com/office/drawing/2014/main" id="{CFC7D51F-D038-24EF-D1CF-A83E4CAB70A9}"/>
              </a:ext>
            </a:extLst>
          </p:cNvPr>
          <p:cNvGrpSpPr/>
          <p:nvPr/>
        </p:nvGrpSpPr>
        <p:grpSpPr>
          <a:xfrm>
            <a:off x="721382" y="4369682"/>
            <a:ext cx="4804357" cy="1802518"/>
            <a:chOff x="414625" y="3376887"/>
            <a:chExt cx="3603268" cy="1351888"/>
          </a:xfrm>
        </p:grpSpPr>
        <p:sp>
          <p:nvSpPr>
            <p:cNvPr id="5" name="Google Shape;1240;p85">
              <a:extLst>
                <a:ext uri="{FF2B5EF4-FFF2-40B4-BE49-F238E27FC236}">
                  <a16:creationId xmlns:a16="http://schemas.microsoft.com/office/drawing/2014/main" id="{ADA5D2A8-4353-4157-26A3-AF287877C5D8}"/>
                </a:ext>
              </a:extLst>
            </p:cNvPr>
            <p:cNvSpPr/>
            <p:nvPr/>
          </p:nvSpPr>
          <p:spPr>
            <a:xfrm>
              <a:off x="3746558" y="3376887"/>
              <a:ext cx="271335" cy="40992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6" name="Google Shape;1241;p85">
              <a:extLst>
                <a:ext uri="{FF2B5EF4-FFF2-40B4-BE49-F238E27FC236}">
                  <a16:creationId xmlns:a16="http://schemas.microsoft.com/office/drawing/2014/main" id="{3E8B4F69-A04C-0D2A-427F-E726475CD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104" y="3667537"/>
              <a:ext cx="824454" cy="11926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1242;p85">
              <a:extLst>
                <a:ext uri="{FF2B5EF4-FFF2-40B4-BE49-F238E27FC236}">
                  <a16:creationId xmlns:a16="http://schemas.microsoft.com/office/drawing/2014/main" id="{A6436D91-D440-291E-66CE-96FEE2FC3EB9}"/>
                </a:ext>
              </a:extLst>
            </p:cNvPr>
            <p:cNvSpPr txBox="1"/>
            <p:nvPr/>
          </p:nvSpPr>
          <p:spPr>
            <a:xfrm>
              <a:off x="414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x is the name of the variable with a vector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" name="Google Shape;1239;p85">
            <a:extLst>
              <a:ext uri="{FF2B5EF4-FFF2-40B4-BE49-F238E27FC236}">
                <a16:creationId xmlns:a16="http://schemas.microsoft.com/office/drawing/2014/main" id="{547CDB33-A08E-AE14-B148-1DA92C8A257D}"/>
              </a:ext>
            </a:extLst>
          </p:cNvPr>
          <p:cNvGrpSpPr/>
          <p:nvPr/>
        </p:nvGrpSpPr>
        <p:grpSpPr>
          <a:xfrm>
            <a:off x="5594626" y="4082031"/>
            <a:ext cx="6597374" cy="895591"/>
            <a:chOff x="4104368" y="1819967"/>
            <a:chExt cx="4948031" cy="1309206"/>
          </a:xfrm>
        </p:grpSpPr>
        <p:sp>
          <p:nvSpPr>
            <p:cNvPr id="9" name="Google Shape;1240;p85">
              <a:extLst>
                <a:ext uri="{FF2B5EF4-FFF2-40B4-BE49-F238E27FC236}">
                  <a16:creationId xmlns:a16="http://schemas.microsoft.com/office/drawing/2014/main" id="{382176FD-EE73-B471-A45F-B5B6207DF904}"/>
                </a:ext>
              </a:extLst>
            </p:cNvPr>
            <p:cNvSpPr/>
            <p:nvPr/>
          </p:nvSpPr>
          <p:spPr>
            <a:xfrm>
              <a:off x="4104368" y="1916154"/>
              <a:ext cx="271335" cy="1213019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" name="Google Shape;1241;p85">
              <a:extLst>
                <a:ext uri="{FF2B5EF4-FFF2-40B4-BE49-F238E27FC236}">
                  <a16:creationId xmlns:a16="http://schemas.microsoft.com/office/drawing/2014/main" id="{CD8E636A-6061-85D0-1583-F6FE27112E6E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>
              <a:off x="4335967" y="2093796"/>
              <a:ext cx="2015138" cy="32002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1242;p85">
              <a:extLst>
                <a:ext uri="{FF2B5EF4-FFF2-40B4-BE49-F238E27FC236}">
                  <a16:creationId xmlns:a16="http://schemas.microsoft.com/office/drawing/2014/main" id="{C3BEE15F-1BC4-8B72-C4C7-54AA2B2D64E5}"/>
                </a:ext>
              </a:extLst>
            </p:cNvPr>
            <p:cNvSpPr txBox="1"/>
            <p:nvPr/>
          </p:nvSpPr>
          <p:spPr>
            <a:xfrm>
              <a:off x="6385399" y="1819967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Index goes inside</a:t>
              </a:r>
            </a:p>
            <a:p>
              <a:r>
                <a:rPr lang="en-US" sz="3200">
                  <a:ea typeface="Raleway"/>
                  <a:cs typeface="Raleway"/>
                  <a:sym typeface="Raleway"/>
                </a:rPr>
                <a:t>[]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8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values in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x[2]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/>
              <a:t>2, </a:t>
            </a:r>
            <a:r>
              <a:rPr lang="en-US" sz="4800">
                <a:solidFill>
                  <a:srgbClr val="FF0000"/>
                </a:solidFill>
              </a:rPr>
              <a:t>6</a:t>
            </a:r>
            <a:r>
              <a:rPr lang="en-US" sz="4800"/>
              <a:t>, 7, 8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>
                <a:solidFill>
                  <a:srgbClr val="FF0000"/>
                </a:solidFill>
              </a:rPr>
              <a:t>6</a:t>
            </a:r>
          </a:p>
          <a:p>
            <a:pPr marL="0" indent="0" algn="ctr">
              <a:buNone/>
            </a:pPr>
            <a:r>
              <a:rPr lang="en-US"/>
              <a:t>R doesn’t care what’s in the variable “bag”!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42" b="1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300" dirty="0"/>
              <a:t>Open 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40461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46"/>
          <p:cNvSpPr txBox="1">
            <a:spLocks noGrp="1"/>
          </p:cNvSpPr>
          <p:nvPr>
            <p:ph type="title"/>
          </p:nvPr>
        </p:nvSpPr>
        <p:spPr>
          <a:xfrm>
            <a:off x="831200" y="42981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Functions</a:t>
            </a:r>
            <a:endParaRPr dirty="0"/>
          </a:p>
        </p:txBody>
      </p:sp>
      <p:sp>
        <p:nvSpPr>
          <p:cNvPr id="1688" name="Google Shape;1688;p146"/>
          <p:cNvSpPr txBox="1">
            <a:spLocks noGrp="1"/>
          </p:cNvSpPr>
          <p:nvPr>
            <p:ph type="body" idx="1"/>
          </p:nvPr>
        </p:nvSpPr>
        <p:spPr>
          <a:xfrm>
            <a:off x="831200" y="151433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 dirty="0"/>
              <a:t>Units of code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Take input values (</a:t>
            </a:r>
            <a:r>
              <a:rPr lang="en" sz="4000" b="1" dirty="0">
                <a:solidFill>
                  <a:srgbClr val="F02446"/>
                </a:solidFill>
              </a:rPr>
              <a:t>arguments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Can </a:t>
            </a:r>
            <a:r>
              <a:rPr lang="en" sz="4000" b="1" dirty="0"/>
              <a:t>return</a:t>
            </a:r>
            <a:r>
              <a:rPr lang="en" sz="4000" dirty="0"/>
              <a:t> an output value (e.g. a </a:t>
            </a:r>
            <a:r>
              <a:rPr lang="en" sz="4000" b="1" dirty="0">
                <a:solidFill>
                  <a:srgbClr val="F02446"/>
                </a:solidFill>
              </a:rPr>
              <a:t>return value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R functions usually don't alter their input values (but they sometimes do!)</a:t>
            </a:r>
            <a:endParaRPr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What are we doing?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1FA93C-8E12-4155-4FA8-741B38316719}"/>
              </a:ext>
            </a:extLst>
          </p:cNvPr>
          <p:cNvSpPr txBox="1">
            <a:spLocks/>
          </p:cNvSpPr>
          <p:nvPr/>
        </p:nvSpPr>
        <p:spPr>
          <a:xfrm>
            <a:off x="2505953" y="1641837"/>
            <a:ext cx="4447786" cy="446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sz="2600" b="1" dirty="0">
                <a:ea typeface="Calibri"/>
                <a:cs typeface="Calibri"/>
              </a:rPr>
              <a:t>Topics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/ </a:t>
            </a:r>
            <a:r>
              <a:rPr lang="en-US" dirty="0" err="1">
                <a:ea typeface="Calibri"/>
                <a:cs typeface="Calibri"/>
              </a:rPr>
              <a:t>Rstudio</a:t>
            </a: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File paths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Working directory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scripts and Documents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Functions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Variables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Packages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Importing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Data frames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Indexing data frames and vectors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 err="1">
                <a:ea typeface="Calibri"/>
                <a:cs typeface="Calibri"/>
              </a:rPr>
              <a:t>Subsetting</a:t>
            </a:r>
            <a:r>
              <a:rPr lang="en-US" dirty="0">
                <a:ea typeface="Calibri"/>
                <a:cs typeface="Calibri"/>
              </a:rPr>
              <a:t>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Missing values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64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"/>
          <p:cNvSpPr txBox="1">
            <a:spLocks noGrp="1"/>
          </p:cNvSpPr>
          <p:nvPr>
            <p:ph type="title"/>
          </p:nvPr>
        </p:nvSpPr>
        <p:spPr>
          <a:xfrm>
            <a:off x="683161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</a:t>
            </a:r>
            <a:endParaRPr dirty="0"/>
          </a:p>
        </p:txBody>
      </p:sp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8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r>
              <a:rPr lang="en" dirty="0">
                <a:solidFill>
                  <a:srgbClr val="F02446"/>
                </a:solidFill>
              </a:rPr>
              <a:t>Function Name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6507FCE-54AC-23E5-C23B-C3612F5143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b="1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9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r>
              <a:rPr lang="en" dirty="0">
                <a:solidFill>
                  <a:srgbClr val="F02446"/>
                </a:solidFill>
              </a:rPr>
              <a:t>Parameters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2602888D-1FE7-A043-368A-57630433D2E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rgbClr val="F02446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0"/>
          <p:cNvSpPr txBox="1">
            <a:spLocks noGrp="1"/>
          </p:cNvSpPr>
          <p:nvPr>
            <p:ph type="title"/>
          </p:nvPr>
        </p:nvSpPr>
        <p:spPr>
          <a:xfrm>
            <a:off x="743522" y="593367"/>
            <a:ext cx="1159087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r>
              <a:rPr lang="en" dirty="0">
                <a:solidFill>
                  <a:srgbClr val="F02446"/>
                </a:solidFill>
              </a:rPr>
              <a:t>Parameter Names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6B451C3-AD1A-82C0-2E47-F2E88D52956A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51"/>
          <p:cNvSpPr txBox="1">
            <a:spLocks noGrp="1"/>
          </p:cNvSpPr>
          <p:nvPr>
            <p:ph type="title"/>
          </p:nvPr>
        </p:nvSpPr>
        <p:spPr>
          <a:xfrm>
            <a:off x="762442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r>
              <a:rPr lang="en" dirty="0">
                <a:solidFill>
                  <a:srgbClr val="F02446"/>
                </a:solidFill>
              </a:rPr>
              <a:t>Default Values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0469EA95-E8CD-15ED-A176-A957F5715F32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2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r>
              <a:rPr lang="en" dirty="0">
                <a:solidFill>
                  <a:srgbClr val="F02446"/>
                </a:solidFill>
              </a:rPr>
              <a:t>Required Parameters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64E2350F-012D-0D77-2814-DBD055F86F7B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3"/>
          <p:cNvSpPr txBox="1">
            <a:spLocks noGrp="1"/>
          </p:cNvSpPr>
          <p:nvPr>
            <p:ph type="title"/>
          </p:nvPr>
        </p:nvSpPr>
        <p:spPr>
          <a:xfrm>
            <a:off x="899883" y="265961"/>
            <a:ext cx="116740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br>
              <a:rPr lang="en" dirty="0"/>
            </a:br>
            <a:r>
              <a:rPr lang="en" dirty="0"/>
              <a:t>	</a:t>
            </a:r>
            <a:r>
              <a:rPr lang="en" dirty="0">
                <a:solidFill>
                  <a:srgbClr val="F02446"/>
                </a:solidFill>
              </a:rPr>
              <a:t>Additional Undefined Parameters</a:t>
            </a:r>
            <a:endParaRPr dirty="0">
              <a:solidFill>
                <a:srgbClr val="F02446"/>
              </a:solidFill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rgbClr val="F02446"/>
                </a:solidFill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Named Arguments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2FACF414-0E27-AB6F-A973-E7BBA99761E2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D33D105F-AE37-6226-D7F7-62820BDDA970}"/>
              </a:ext>
            </a:extLst>
          </p:cNvPr>
          <p:cNvSpPr txBox="1">
            <a:spLocks/>
          </p:cNvSpPr>
          <p:nvPr/>
        </p:nvSpPr>
        <p:spPr>
          <a:xfrm>
            <a:off x="899883" y="3277267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header=TRUE,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6930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Named Arguments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2FACF414-0E27-AB6F-A973-E7BBA99761E2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D33D105F-AE37-6226-D7F7-62820BDDA970}"/>
              </a:ext>
            </a:extLst>
          </p:cNvPr>
          <p:cNvSpPr txBox="1">
            <a:spLocks/>
          </p:cNvSpPr>
          <p:nvPr/>
        </p:nvSpPr>
        <p:spPr>
          <a:xfrm>
            <a:off x="899883" y="3277267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header=TRUE)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378AB7DC-55A6-F990-1957-2CD5BF6C7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100" y="32385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43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3030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Arguments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0A528F60-7B18-4228-3BAF-FF71FE3B6FE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CB1DE6BA-B776-8F09-9013-99860170599F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7539579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61097088-C771-E4A8-A192-AD008B406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8957" y="-5279"/>
            <a:ext cx="4579038" cy="686855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CD7C9BD-9BCE-0FAC-30A4-5B4DBD4D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583" y="192755"/>
            <a:ext cx="4159237" cy="1003738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BB48285-8BCE-7EE2-F834-D39020B6B6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562821"/>
              </p:ext>
            </p:extLst>
          </p:nvPr>
        </p:nvGraphicFramePr>
        <p:xfrm>
          <a:off x="6625836" y="1013290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4">
            <a:extLst>
              <a:ext uri="{FF2B5EF4-FFF2-40B4-BE49-F238E27FC236}">
                <a16:creationId xmlns:a16="http://schemas.microsoft.com/office/drawing/2014/main" id="{84578D14-06C7-9829-F17C-994CA7198172}"/>
              </a:ext>
            </a:extLst>
          </p:cNvPr>
          <p:cNvSpPr txBox="1">
            <a:spLocks/>
          </p:cNvSpPr>
          <p:nvPr/>
        </p:nvSpPr>
        <p:spPr>
          <a:xfrm>
            <a:off x="938785" y="993648"/>
            <a:ext cx="5129600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4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3030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Arguments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0A528F60-7B18-4228-3BAF-FF71FE3B6FE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CB1DE6BA-B776-8F09-9013-99860170599F}"/>
              </a:ext>
            </a:extLst>
          </p:cNvPr>
          <p:cNvSpPr txBox="1">
            <a:spLocks/>
          </p:cNvSpPr>
          <p:nvPr/>
        </p:nvSpPr>
        <p:spPr>
          <a:xfrm>
            <a:off x="899883" y="3619394"/>
            <a:ext cx="7539579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1E544D-84E8-641F-1A12-46F39EB5746F}"/>
              </a:ext>
            </a:extLst>
          </p:cNvPr>
          <p:cNvSpPr txBox="1"/>
          <p:nvPr/>
        </p:nvSpPr>
        <p:spPr>
          <a:xfrm>
            <a:off x="4422098" y="2921011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04697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4E2F2AE2-2A3B-9FCF-072A-D2300F5209DD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6BC8D075-F8E5-8CD7-289E-1CB2964D3FBD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8888695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2791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4E2F2AE2-2A3B-9FCF-072A-D2300F5209DD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6BC8D075-F8E5-8CD7-289E-1CB2964D3FBD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8888695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16364-FF18-A84D-1E0A-49192EAD315C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arguments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12516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4E2F2AE2-2A3B-9FCF-072A-D2300F5209DD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6BC8D075-F8E5-8CD7-289E-1CB2964D3FBD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8888695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16364-FF18-A84D-1E0A-49192EAD315C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arguments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882D4-CB3A-82F4-B374-E092103E41CA}"/>
              </a:ext>
            </a:extLst>
          </p:cNvPr>
          <p:cNvSpPr txBox="1"/>
          <p:nvPr/>
        </p:nvSpPr>
        <p:spPr>
          <a:xfrm>
            <a:off x="3972393" y="5344711"/>
            <a:ext cx="872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2085254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4E2F2AE2-2A3B-9FCF-072A-D2300F5209DD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3" name="Google Shape;1694;p147">
            <a:extLst>
              <a:ext uri="{FF2B5EF4-FFF2-40B4-BE49-F238E27FC236}">
                <a16:creationId xmlns:a16="http://schemas.microsoft.com/office/drawing/2014/main" id="{6BC8D075-F8E5-8CD7-289E-1CB2964D3FBD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8888695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B16364-FF18-A84D-1E0A-49192EAD315C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arguments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882D4-CB3A-82F4-B374-E092103E41CA}"/>
              </a:ext>
            </a:extLst>
          </p:cNvPr>
          <p:cNvSpPr txBox="1"/>
          <p:nvPr/>
        </p:nvSpPr>
        <p:spPr>
          <a:xfrm>
            <a:off x="3972393" y="5344711"/>
            <a:ext cx="8724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  <a:p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35915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4;p160">
            <a:extLst>
              <a:ext uri="{FF2B5EF4-FFF2-40B4-BE49-F238E27FC236}">
                <a16:creationId xmlns:a16="http://schemas.microsoft.com/office/drawing/2014/main" id="{6D06A861-3B12-2555-AD2D-FDB1E7C5B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9CA0A648-61BD-F73C-5295-5F7E5B76909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1B990857-F784-00CE-73DF-1A04D6146A5F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10567593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1540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4;p160">
            <a:extLst>
              <a:ext uri="{FF2B5EF4-FFF2-40B4-BE49-F238E27FC236}">
                <a16:creationId xmlns:a16="http://schemas.microsoft.com/office/drawing/2014/main" id="{6D06A861-3B12-2555-AD2D-FDB1E7C5B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9CA0A648-61BD-F73C-5295-5F7E5B76909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1B990857-F784-00CE-73DF-1A04D6146A5F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10567593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893A1-EB21-81BB-40A0-41E902968A50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562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4;p160">
            <a:extLst>
              <a:ext uri="{FF2B5EF4-FFF2-40B4-BE49-F238E27FC236}">
                <a16:creationId xmlns:a16="http://schemas.microsoft.com/office/drawing/2014/main" id="{6D06A861-3B12-2555-AD2D-FDB1E7C5B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9CA0A648-61BD-F73C-5295-5F7E5B76909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1B990857-F784-00CE-73DF-1A04D6146A5F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10567593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”, 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893A1-EB21-81BB-40A0-41E902968A50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C534D-FFAB-800E-8C46-1DFC65B0F758}"/>
              </a:ext>
            </a:extLst>
          </p:cNvPr>
          <p:cNvSpPr txBox="1"/>
          <p:nvPr/>
        </p:nvSpPr>
        <p:spPr>
          <a:xfrm>
            <a:off x="3972393" y="5344711"/>
            <a:ext cx="8724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3633604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4;p160">
            <a:extLst>
              <a:ext uri="{FF2B5EF4-FFF2-40B4-BE49-F238E27FC236}">
                <a16:creationId xmlns:a16="http://schemas.microsoft.com/office/drawing/2014/main" id="{6D06A861-3B12-2555-AD2D-FDB1E7C5BE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7030A0"/>
                </a:solidFill>
              </a:rPr>
              <a:t>Positional and Named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9CA0A648-61BD-F73C-5295-5F7E5B76909F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506653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dk2"/>
                </a:solidFill>
                <a:highlight>
                  <a:srgbClr val="FF00E0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1B990857-F784-00CE-73DF-1A04D6146A5F}"/>
              </a:ext>
            </a:extLst>
          </p:cNvPr>
          <p:cNvSpPr txBox="1">
            <a:spLocks/>
          </p:cNvSpPr>
          <p:nvPr/>
        </p:nvSpPr>
        <p:spPr>
          <a:xfrm>
            <a:off x="899882" y="3277267"/>
            <a:ext cx="10567593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”, </a:t>
            </a:r>
            <a:r>
              <a:rPr lang="en-US" sz="2400" b="1" dirty="0">
                <a:solidFill>
                  <a:schemeClr val="dk2"/>
                </a:solidFill>
                <a:highlight>
                  <a:srgbClr val="FF00E0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9893A1-EB21-81BB-40A0-41E902968A50}"/>
              </a:ext>
            </a:extLst>
          </p:cNvPr>
          <p:cNvSpPr txBox="1"/>
          <p:nvPr/>
        </p:nvSpPr>
        <p:spPr>
          <a:xfrm>
            <a:off x="3972393" y="4753459"/>
            <a:ext cx="6490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Match named argument first</a:t>
            </a:r>
            <a:r>
              <a:rPr lang="en-US" sz="2800" dirty="0">
                <a:latin typeface="Monaco" pitchFamily="2" charset="77"/>
              </a:rPr>
              <a:t>, </a:t>
            </a:r>
            <a:endParaRPr lang="en-US" sz="28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C534D-FFAB-800E-8C46-1DFC65B0F758}"/>
              </a:ext>
            </a:extLst>
          </p:cNvPr>
          <p:cNvSpPr txBox="1"/>
          <p:nvPr/>
        </p:nvSpPr>
        <p:spPr>
          <a:xfrm>
            <a:off x="3972393" y="5344711"/>
            <a:ext cx="8724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  <a:p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20203107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232644" y="53322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1024244" y="1571631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750C72-ADFD-C409-031D-4B2272B4414D}"/>
              </a:ext>
            </a:extLst>
          </p:cNvPr>
          <p:cNvSpPr/>
          <p:nvPr/>
        </p:nvSpPr>
        <p:spPr>
          <a:xfrm>
            <a:off x="2737140" y="1571631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18C391-DE37-0CE7-BC74-BCAFA6683250}"/>
              </a:ext>
            </a:extLst>
          </p:cNvPr>
          <p:cNvSpPr/>
          <p:nvPr/>
        </p:nvSpPr>
        <p:spPr>
          <a:xfrm>
            <a:off x="6601044" y="1571631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Programming Languages, Consoles, and GUIs</a:t>
            </a:r>
          </a:p>
        </p:txBody>
      </p:sp>
    </p:spTree>
    <p:extLst>
      <p:ext uri="{BB962C8B-B14F-4D97-AF65-F5344CB8AC3E}">
        <p14:creationId xmlns:p14="http://schemas.microsoft.com/office/powerpoint/2010/main" val="7347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79639" y="1560479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="\t")</a:t>
            </a: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"\t")</a:t>
            </a: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92535" y="1560479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56439" y="1560479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767;p159">
            <a:extLst>
              <a:ext uri="{FF2B5EF4-FFF2-40B4-BE49-F238E27FC236}">
                <a16:creationId xmlns:a16="http://schemas.microsoft.com/office/drawing/2014/main" id="{59163FCC-11A7-5336-9049-E760A8051228}"/>
              </a:ext>
            </a:extLst>
          </p:cNvPr>
          <p:cNvSpPr txBox="1">
            <a:spLocks/>
          </p:cNvSpPr>
          <p:nvPr/>
        </p:nvSpPr>
        <p:spPr>
          <a:xfrm>
            <a:off x="1329999" y="57106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/>
              <a:t>Calling Functions: R: </a:t>
            </a:r>
            <a:r>
              <a:rPr lang="en-US">
                <a:solidFill>
                  <a:srgbClr val="00B050"/>
                </a:solidFill>
              </a:rPr>
              <a:t>Will it work?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583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329999" y="57106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00B050"/>
                </a:solidFill>
              </a:rPr>
              <a:t>Will it work?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98832" y="1504724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="\t")</a:t>
            </a: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36778" y="1504724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00682" y="1504724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8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57337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70233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34137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767;p159">
            <a:extLst>
              <a:ext uri="{FF2B5EF4-FFF2-40B4-BE49-F238E27FC236}">
                <a16:creationId xmlns:a16="http://schemas.microsoft.com/office/drawing/2014/main" id="{021CC0E5-39AE-99D4-4D6C-7349C2FA4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9999" y="57106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</a:t>
            </a:r>
            <a:r>
              <a:rPr lang="en" dirty="0">
                <a:solidFill>
                  <a:srgbClr val="00B050"/>
                </a:solidFill>
              </a:rPr>
              <a:t>Will it work?</a:t>
            </a:r>
            <a:endParaRPr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12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065375" y="50615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856975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105575" y="3971133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569871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433775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C8AE8-BA7F-650F-E01B-3D1CB17129A6}"/>
              </a:ext>
            </a:extLst>
          </p:cNvPr>
          <p:cNvCxnSpPr>
            <a:cxnSpLocks/>
          </p:cNvCxnSpPr>
          <p:nvPr/>
        </p:nvCxnSpPr>
        <p:spPr>
          <a:xfrm flipH="1" flipV="1">
            <a:off x="4316740" y="2107096"/>
            <a:ext cx="3063670" cy="20971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80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131893" y="51577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79639" y="1560479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sep="\t")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TRUE,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228239" y="3937679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92535" y="1560479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56439" y="1560479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9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63"/>
          <p:cNvSpPr txBox="1">
            <a:spLocks noGrp="1"/>
          </p:cNvSpPr>
          <p:nvPr>
            <p:ph type="title"/>
          </p:nvPr>
        </p:nvSpPr>
        <p:spPr>
          <a:xfrm>
            <a:off x="831200" y="57444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Calling Functions: Return Values</a:t>
            </a:r>
            <a:endParaRPr dirty="0"/>
          </a:p>
        </p:txBody>
      </p:sp>
      <p:sp>
        <p:nvSpPr>
          <p:cNvPr id="1806" name="Google Shape;1806;p163"/>
          <p:cNvSpPr txBox="1">
            <a:spLocks noGrp="1"/>
          </p:cNvSpPr>
          <p:nvPr>
            <p:ph type="subTitle" idx="1"/>
          </p:nvPr>
        </p:nvSpPr>
        <p:spPr>
          <a:xfrm>
            <a:off x="1038400" y="1638538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abs(-3)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	Returns: 3</a:t>
            </a:r>
            <a:endParaRPr dirty="0"/>
          </a:p>
          <a:p>
            <a:pPr marL="0" indent="0">
              <a:spcBef>
                <a:spcPts val="2133"/>
              </a:spcBef>
            </a:pPr>
            <a:endParaRPr lang="en-US" dirty="0"/>
          </a:p>
          <a:p>
            <a:pPr marL="0" indent="0">
              <a:spcBef>
                <a:spcPts val="2133"/>
              </a:spcBef>
            </a:pPr>
            <a:r>
              <a:rPr lang="en-US" dirty="0">
                <a:latin typeface="+mn-lt"/>
              </a:rPr>
              <a:t>If we want to save the output: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r>
              <a:rPr lang="en" dirty="0"/>
              <a:t>x &lt;- abs(-3)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64"/>
          <p:cNvSpPr txBox="1">
            <a:spLocks noGrp="1"/>
          </p:cNvSpPr>
          <p:nvPr>
            <p:ph type="title"/>
          </p:nvPr>
        </p:nvSpPr>
        <p:spPr>
          <a:xfrm>
            <a:off x="831200" y="54291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No Return Value</a:t>
            </a:r>
            <a:endParaRPr dirty="0"/>
          </a:p>
        </p:txBody>
      </p:sp>
      <p:sp>
        <p:nvSpPr>
          <p:cNvPr id="1812" name="Google Shape;1812;p164"/>
          <p:cNvSpPr txBox="1">
            <a:spLocks noGrp="1"/>
          </p:cNvSpPr>
          <p:nvPr>
            <p:ph type="subTitle" idx="1"/>
          </p:nvPr>
        </p:nvSpPr>
        <p:spPr>
          <a:xfrm>
            <a:off x="1038400" y="1738899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print("Hello World!")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>
                <a:latin typeface="+mn-lt"/>
              </a:rPr>
              <a:t>&gt;&gt; Called for their side-effects (what they do)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x = print("Hello World!")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  <p:sp>
        <p:nvSpPr>
          <p:cNvPr id="1813" name="Google Shape;1813;p164"/>
          <p:cNvSpPr/>
          <p:nvPr/>
        </p:nvSpPr>
        <p:spPr>
          <a:xfrm>
            <a:off x="6096000" y="3884694"/>
            <a:ext cx="1420017" cy="1379373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65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Variable Arguments</a:t>
            </a:r>
            <a:endParaRPr dirty="0"/>
          </a:p>
        </p:txBody>
      </p:sp>
      <p:sp>
        <p:nvSpPr>
          <p:cNvPr id="1819" name="Google Shape;1819;p165"/>
          <p:cNvSpPr txBox="1">
            <a:spLocks noGrp="1"/>
          </p:cNvSpPr>
          <p:nvPr>
            <p:ph type="subTitle" idx="1"/>
          </p:nvPr>
        </p:nvSpPr>
        <p:spPr>
          <a:xfrm>
            <a:off x="1038400" y="1854400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x &lt;- "Hello World!"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print(x)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file &lt;- "</a:t>
            </a:r>
            <a:r>
              <a:rPr lang="en" dirty="0" err="1"/>
              <a:t>results.csv</a:t>
            </a:r>
            <a:r>
              <a:rPr lang="en" dirty="0"/>
              <a:t>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-US" dirty="0"/>
              <a:t>r</a:t>
            </a:r>
            <a:r>
              <a:rPr lang="en" dirty="0" err="1"/>
              <a:t>ead.csv</a:t>
            </a:r>
            <a:r>
              <a:rPr lang="en" dirty="0"/>
              <a:t>(file = file)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A09DBD-29BF-D63A-7EE3-FFB1A7054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script4.R</a:t>
            </a:r>
          </a:p>
        </p:txBody>
      </p:sp>
    </p:spTree>
    <p:extLst>
      <p:ext uri="{BB962C8B-B14F-4D97-AF65-F5344CB8AC3E}">
        <p14:creationId xmlns:p14="http://schemas.microsoft.com/office/powerpoint/2010/main" val="1456828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Where does R think it is?</a:t>
            </a:r>
          </a:p>
        </p:txBody>
      </p:sp>
    </p:spTree>
    <p:extLst>
      <p:ext uri="{BB962C8B-B14F-4D97-AF65-F5344CB8AC3E}">
        <p14:creationId xmlns:p14="http://schemas.microsoft.com/office/powerpoint/2010/main" val="382206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GUIs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GUI: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Graphical User Interface</a:t>
            </a:r>
            <a:r>
              <a:rPr lang="en-US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ea typeface="Calibri"/>
                <a:cs typeface="Calibri"/>
              </a:rPr>
              <a:t>Powerpoint</a:t>
            </a:r>
            <a:r>
              <a:rPr lang="en-US" dirty="0">
                <a:ea typeface="Calibri"/>
                <a:cs typeface="Calibri"/>
              </a:rPr>
              <a:t>, Word, SPSS, Zoom, internet browser, etc.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86EB-AA46-DF8C-4FC8-1573B3C3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44CC-3769-5A69-EF5A-686B11C3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do we tell R where our files are without using point and click interfaces?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Every file has an </a:t>
            </a:r>
            <a:r>
              <a:rPr lang="en-US" sz="3200" b="1" dirty="0">
                <a:solidFill>
                  <a:srgbClr val="7030A0"/>
                </a:solidFill>
              </a:rPr>
              <a:t>absolute path</a:t>
            </a:r>
            <a:r>
              <a:rPr lang="en-US" sz="3200" dirty="0"/>
              <a:t>, which starts with the </a:t>
            </a:r>
            <a:r>
              <a:rPr lang="en-US" sz="3200" b="1" dirty="0">
                <a:solidFill>
                  <a:srgbClr val="7030A0"/>
                </a:solidFill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617605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67134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MacOS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61566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Absolute Paths</a:t>
            </a:r>
            <a:endParaRPr dirty="0"/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2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How do we tell others what we did?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/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</p:txBody>
      </p:sp>
      <p:sp useBgFill="1">
        <p:nvSpPr>
          <p:cNvPr id="476" name="Rectangle 475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4387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~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6733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/>
          <p:nvPr/>
        </p:nvCxnSpPr>
        <p:spPr>
          <a:xfrm>
            <a:off x="479000" y="455633"/>
            <a:ext cx="3808800" cy="265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1248334" y="1859174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filesystem associated with a running process or program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Relative File Paths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12391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    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lcf76f155ced4ddcb4097134ff3c332f xmlns="2abaa01e-9938-407e-aa0b-10580c653ab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C9924B2BE754D9B1ADDA1D4CEDCCC" ma:contentTypeVersion="16" ma:contentTypeDescription="Create a new document." ma:contentTypeScope="" ma:versionID="b96fb75385f2de2834d3ba8a0fc800dc">
  <xsd:schema xmlns:xsd="http://www.w3.org/2001/XMLSchema" xmlns:xs="http://www.w3.org/2001/XMLSchema" xmlns:p="http://schemas.microsoft.com/office/2006/metadata/properties" xmlns:ns2="2abaa01e-9938-407e-aa0b-10580c653abd" xmlns:ns3="7be34c64-93b8-4842-bfae-c3106b8c53c2" xmlns:ns4="efce84db-8738-4c7b-9bdc-65b9500871f6" targetNamespace="http://schemas.microsoft.com/office/2006/metadata/properties" ma:root="true" ma:fieldsID="cf225bfe994d390faf7eb532d2de7d3f" ns2:_="" ns3:_="" ns4:_="">
    <xsd:import namespace="2abaa01e-9938-407e-aa0b-10580c653abd"/>
    <xsd:import namespace="7be34c64-93b8-4842-bfae-c3106b8c53c2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a01e-9938-407e-aa0b-10580c653a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34c64-93b8-4842-bfae-c3106b8c5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9c316fb5-9e31-4487-b45f-917c480130b2}" ma:internalName="TaxCatchAll" ma:showField="CatchAllData" ma:web="7be34c64-93b8-4842-bfae-c3106b8c53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81B9B2-589A-4B62-BE41-6C07864EBA6D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2abaa01e-9938-407e-aa0b-10580c653abd"/>
    <ds:schemaRef ds:uri="http://www.w3.org/XML/1998/namespace"/>
    <ds:schemaRef ds:uri="http://schemas.microsoft.com/office/infopath/2007/PartnerControls"/>
    <ds:schemaRef ds:uri="http://purl.org/dc/terms/"/>
    <ds:schemaRef ds:uri="7be34c64-93b8-4842-bfae-c3106b8c53c2"/>
    <ds:schemaRef ds:uri="http://purl.org/dc/elements/1.1/"/>
    <ds:schemaRef ds:uri="efce84db-8738-4c7b-9bdc-65b9500871f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9563E6E-9694-4D35-B5D1-9262EC8E85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7ED96-9ABF-417E-BED2-12DF7EBEC62E}">
  <ds:schemaRefs>
    <ds:schemaRef ds:uri="2abaa01e-9938-407e-aa0b-10580c653abd"/>
    <ds:schemaRef ds:uri="7be34c64-93b8-4842-bfae-c3106b8c53c2"/>
    <ds:schemaRef ds:uri="efce84db-8738-4c7b-9bdc-65b9500871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{8739391C-F1BE-B748-9A9A-A14E4DBA6D6D}tf10001072</Template>
  <TotalTime>2047</TotalTime>
  <Words>4185</Words>
  <Application>Microsoft Macintosh PowerPoint</Application>
  <PresentationFormat>Widescreen</PresentationFormat>
  <Paragraphs>814</Paragraphs>
  <Slides>128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7" baseType="lpstr">
      <vt:lpstr>Arial</vt:lpstr>
      <vt:lpstr>Calibri</vt:lpstr>
      <vt:lpstr>Courier New</vt:lpstr>
      <vt:lpstr>Franklin Gothic Book</vt:lpstr>
      <vt:lpstr>Monaco</vt:lpstr>
      <vt:lpstr>Raleway</vt:lpstr>
      <vt:lpstr>Roboto Mono</vt:lpstr>
      <vt:lpstr>Source Sans Pro</vt:lpstr>
      <vt:lpstr>Crop</vt:lpstr>
      <vt:lpstr>R Programming Concepts</vt:lpstr>
      <vt:lpstr>Research Computing and Data Services</vt:lpstr>
      <vt:lpstr>BYOD</vt:lpstr>
      <vt:lpstr>What are we doing today?</vt:lpstr>
      <vt:lpstr>What are we doing?</vt:lpstr>
      <vt:lpstr>Who are you?</vt:lpstr>
      <vt:lpstr>Terminology</vt:lpstr>
      <vt:lpstr>GUIs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</vt:lpstr>
      <vt:lpstr>PowerPoint Presentation</vt:lpstr>
      <vt:lpstr>PowerPoint Presentation</vt:lpstr>
      <vt:lpstr>But that’s sometimes annoying and inconvenient…  and how do we record what we did?</vt:lpstr>
      <vt:lpstr>IDEs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PowerPoint Presentation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and Lists</vt:lpstr>
      <vt:lpstr>Storing Multiple Values Together</vt:lpstr>
      <vt:lpstr>Variables</vt:lpstr>
      <vt:lpstr>Index the Values in a Vector</vt:lpstr>
      <vt:lpstr>Index the Values in a Vector</vt:lpstr>
      <vt:lpstr>Changing values in a vector</vt:lpstr>
      <vt:lpstr>Changing a variable</vt:lpstr>
      <vt:lpstr>Back to RStudio… </vt:lpstr>
      <vt:lpstr>Functions</vt:lpstr>
      <vt:lpstr>Functions</vt:lpstr>
      <vt:lpstr>Function Definitions</vt:lpstr>
      <vt:lpstr>Function Definitions: Function Name</vt:lpstr>
      <vt:lpstr>Function Definitions: Parameters</vt:lpstr>
      <vt:lpstr>Function Definitions: Parameter Names</vt:lpstr>
      <vt:lpstr>Function Definitions: Default Values</vt:lpstr>
      <vt:lpstr>Function Definitions: Required Parameters</vt:lpstr>
      <vt:lpstr>Function Definitions:   Additional Undefined Parameters</vt:lpstr>
      <vt:lpstr>Calling Functions: R: Named Arguments</vt:lpstr>
      <vt:lpstr>Calling Functions: R: Named Arguments</vt:lpstr>
      <vt:lpstr>Calling Functions: R: Positional Arguments</vt:lpstr>
      <vt:lpstr>Calling Functions: R: Positional Arguments</vt:lpstr>
      <vt:lpstr>Calling Functions: R: Positional and Named</vt:lpstr>
      <vt:lpstr>Calling Functions: R: Positional and Named</vt:lpstr>
      <vt:lpstr>Calling Functions: R: Positional and Named</vt:lpstr>
      <vt:lpstr>Calling Functions: R: Positional and Named</vt:lpstr>
      <vt:lpstr>Calling Functions: R: Positional and Named</vt:lpstr>
      <vt:lpstr>Calling Functions: R: Positional and Named</vt:lpstr>
      <vt:lpstr>Calling Functions: R: Positional and Named</vt:lpstr>
      <vt:lpstr>Calling Functions: R: Positional and Named</vt:lpstr>
      <vt:lpstr>Calling Functions: R</vt:lpstr>
      <vt:lpstr>PowerPoint Presentation</vt:lpstr>
      <vt:lpstr>Calling Functions: R: Will it work?</vt:lpstr>
      <vt:lpstr>Calling Functions: R: Will it work?</vt:lpstr>
      <vt:lpstr>Calling Functions: R</vt:lpstr>
      <vt:lpstr>Calling Functions: R</vt:lpstr>
      <vt:lpstr>Calling Functions: Return Values</vt:lpstr>
      <vt:lpstr>Calling Functions: No Return Value</vt:lpstr>
      <vt:lpstr>Calling Functions: Variable Arguments</vt:lpstr>
      <vt:lpstr>Back to RStudio…</vt:lpstr>
      <vt:lpstr>File Systems</vt:lpstr>
      <vt:lpstr>File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     means go up a level</vt:lpstr>
      <vt:lpstr>PowerPoint Presentation</vt:lpstr>
      <vt:lpstr>PowerPoint Presentation</vt:lpstr>
      <vt:lpstr>PowerPoint Presentation</vt:lpstr>
      <vt:lpstr>But what is the Working Directory for R?</vt:lpstr>
      <vt:lpstr>Why not just use absolute paths?</vt:lpstr>
      <vt:lpstr>Store Project Files Together</vt:lpstr>
      <vt:lpstr>Back to RStudio…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</vt:lpstr>
      <vt:lpstr>Workflow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Ritika Giri</cp:lastModifiedBy>
  <cp:revision>64</cp:revision>
  <dcterms:created xsi:type="dcterms:W3CDTF">2023-06-20T18:51:19Z</dcterms:created>
  <dcterms:modified xsi:type="dcterms:W3CDTF">2023-09-13T03:10:10Z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0x010100A0BC9924B2BE754D9B1ADDA1D4CEDCCC</vt:lpwstr>
  </property>
  <property fmtid="{D5CDD505-2E9C-101B-9397-08002B2CF9AE}" pid="3" name="MediaServiceImageTags">
    <vt:lpwstr/>
  </property>
</Properties>
</file>